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13-1-2022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899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13-1-2022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018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13-1-2022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597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13-1-2022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09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13-1-2022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53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13-1-2022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733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13-1-2022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77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13-1-2022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603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13-1-2022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526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13-1-2022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99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73F8A-CB76-4647-854D-60A526659C99}" type="datetimeFigureOut">
              <a:rPr lang="nl-NL" smtClean="0"/>
              <a:pPr/>
              <a:t>13-1-2022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4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73F8A-CB76-4647-854D-60A526659C99}" type="datetimeFigureOut">
              <a:rPr lang="nl-NL" smtClean="0"/>
              <a:pPr/>
              <a:t>13-1-2022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B7756-1DF3-405A-B5CB-C42FB058189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64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LaoamJ3vb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Tijdvak 9 </a:t>
            </a:r>
            <a:br>
              <a:rPr lang="nl-NL" dirty="0" smtClean="0"/>
            </a:br>
            <a:r>
              <a:rPr lang="nl-NL" dirty="0" smtClean="0"/>
              <a:t>‘De tijd van de wereldoorlogen’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10.4</a:t>
            </a:r>
          </a:p>
          <a:p>
            <a:r>
              <a:rPr lang="nl-NL" dirty="0" smtClean="0"/>
              <a:t>‘Nationalisme in de koloniën’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348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bron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i="1" dirty="0"/>
              <a:t>Een Franse prentbriefkaart uit de Eerste Wereldoorlog</a:t>
            </a:r>
            <a:r>
              <a:rPr lang="nl-NL" i="1" dirty="0" smtClean="0"/>
              <a:t>: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dirty="0"/>
              <a:t>De tekst op de prentbriefkaart luidt:</a:t>
            </a:r>
          </a:p>
          <a:p>
            <a:pPr marL="0" indent="0">
              <a:buNone/>
            </a:pPr>
            <a:r>
              <a:rPr lang="nl-NL" dirty="0"/>
              <a:t>“De </a:t>
            </a:r>
            <a:r>
              <a:rPr lang="nl-NL" dirty="0" smtClean="0"/>
              <a:t>Geallieerden </a:t>
            </a:r>
          </a:p>
          <a:p>
            <a:pPr marL="0" indent="0">
              <a:buNone/>
            </a:pPr>
            <a:r>
              <a:rPr lang="nl-NL" dirty="0" smtClean="0"/>
              <a:t>Het </a:t>
            </a:r>
            <a:r>
              <a:rPr lang="nl-NL" dirty="0"/>
              <a:t>mysterieuze India strijdt aan de zijde van het loyale Engeland om </a:t>
            </a:r>
            <a:r>
              <a:rPr lang="nl-NL" dirty="0" smtClean="0"/>
              <a:t>de beschaving </a:t>
            </a:r>
            <a:r>
              <a:rPr lang="nl-NL" dirty="0"/>
              <a:t>te verdedigen.”</a:t>
            </a:r>
          </a:p>
          <a:p>
            <a:pPr marL="0" indent="0">
              <a:buNone/>
            </a:pPr>
            <a:r>
              <a:rPr lang="nl-NL" dirty="0"/>
              <a:t>Toelichting</a:t>
            </a:r>
          </a:p>
          <a:p>
            <a:pPr marL="0" indent="0">
              <a:buNone/>
            </a:pPr>
            <a:r>
              <a:rPr lang="nl-NL" dirty="0"/>
              <a:t>Frankrijk en Engeland zijn bondgenoten in de Eerste Wereldoorlog, India is een</a:t>
            </a:r>
          </a:p>
          <a:p>
            <a:pPr marL="0" indent="0">
              <a:buNone/>
            </a:pPr>
            <a:r>
              <a:rPr lang="nl-NL" dirty="0"/>
              <a:t>kolonie van Engeland in deze tijd.</a:t>
            </a:r>
            <a:endParaRPr lang="nl-NL" i="1" dirty="0" smtClean="0"/>
          </a:p>
          <a:p>
            <a:pPr marL="0" indent="0">
              <a:buNone/>
            </a:pPr>
            <a:endParaRPr lang="nl-NL" i="1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28290" t="16582" r="43797" b="8451"/>
          <a:stretch/>
        </p:blipFill>
        <p:spPr>
          <a:xfrm>
            <a:off x="6679842" y="-26164"/>
            <a:ext cx="4559121" cy="688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maximumscore 2 </a:t>
            </a:r>
            <a:endParaRPr lang="nl-NL" dirty="0"/>
          </a:p>
          <a:p>
            <a:r>
              <a:rPr lang="nl-NL" dirty="0"/>
              <a:t>Voorbeeld van een juist antwoord is: </a:t>
            </a:r>
          </a:p>
          <a:p>
            <a:r>
              <a:rPr lang="nl-NL" dirty="0"/>
              <a:t>Met deze kaart kan de onafhankelijkheidsbeweging aantonen dat India voor de inzet voor het moederland onafhankelijkheid verdient / wordt ingezet in een Europees conflict; om dit te voorkomen wil India onafhankelijkheid / als gelijkwaardig worden gezien (als hun hulp nodig is). </a:t>
            </a:r>
          </a:p>
        </p:txBody>
      </p:sp>
    </p:spTree>
    <p:extLst>
      <p:ext uri="{BB962C8B-B14F-4D97-AF65-F5344CB8AC3E}">
        <p14:creationId xmlns:p14="http://schemas.microsoft.com/office/powerpoint/2010/main" val="19524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Kenmerkende aspecten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Vormen van verzet tegen het West-Europese imperialisme (circa 1919-1945)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Maar ook wel: 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Het voeren van twee wereldoorlogen</a:t>
            </a: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De rol van moderne propaganda- en communicatiemiddelen en vormen van massaorganisatie</a:t>
            </a:r>
          </a:p>
        </p:txBody>
      </p:sp>
    </p:spTree>
    <p:extLst>
      <p:ext uri="{BB962C8B-B14F-4D97-AF65-F5344CB8AC3E}">
        <p14:creationId xmlns:p14="http://schemas.microsoft.com/office/powerpoint/2010/main" val="86128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19</a:t>
            </a:r>
            <a:r>
              <a:rPr lang="nl-NL" baseline="30000" dirty="0" smtClean="0"/>
              <a:t>e</a:t>
            </a:r>
            <a:r>
              <a:rPr lang="nl-NL" dirty="0" smtClean="0"/>
              <a:t> eeuw: Modern Imperialisme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Dat wil zeggen dat Europese landen in de moderne tijd (19</a:t>
            </a:r>
            <a:r>
              <a:rPr lang="nl-NL" baseline="30000" dirty="0" smtClean="0"/>
              <a:t>e</a:t>
            </a:r>
            <a:r>
              <a:rPr lang="nl-NL" dirty="0" smtClean="0"/>
              <a:t> / 20</a:t>
            </a:r>
            <a:r>
              <a:rPr lang="nl-NL" baseline="30000" dirty="0" smtClean="0"/>
              <a:t>e</a:t>
            </a:r>
            <a:r>
              <a:rPr lang="nl-NL" dirty="0" smtClean="0"/>
              <a:t> eeuw) overzeese gebieden ging veroveren en er een kolonie van </a:t>
            </a:r>
            <a:r>
              <a:rPr lang="nl-NL" dirty="0" smtClean="0"/>
              <a:t>maakten; dit hield verband met de industrialisatie (want grondstoffen + afzetmarkt!).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Bijv. : Groot-Brittannië met India en delen van oost-Afrika</a:t>
            </a:r>
          </a:p>
          <a:p>
            <a:r>
              <a:rPr lang="nl-NL" dirty="0" smtClean="0"/>
              <a:t>Frankrijk met Vietnam en delen van </a:t>
            </a:r>
            <a:r>
              <a:rPr lang="nl-NL" dirty="0"/>
              <a:t>W</a:t>
            </a:r>
            <a:r>
              <a:rPr lang="nl-NL" dirty="0" smtClean="0"/>
              <a:t>est-Afrika</a:t>
            </a:r>
          </a:p>
          <a:p>
            <a:r>
              <a:rPr lang="nl-NL" dirty="0" smtClean="0"/>
              <a:t>Nederland met Indonesië en Suriname </a:t>
            </a:r>
          </a:p>
          <a:p>
            <a:r>
              <a:rPr lang="nl-NL" dirty="0" smtClean="0"/>
              <a:t>En nog een aantal andere Europese landen en kolonies.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100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Dit is het Britse rijk in 1921</a:t>
            </a:r>
            <a:endParaRPr lang="nl-NL" b="1" u="sng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95" y="1862633"/>
            <a:ext cx="9754961" cy="4277322"/>
          </a:xfrm>
        </p:spPr>
      </p:pic>
    </p:spTree>
    <p:extLst>
      <p:ext uri="{BB962C8B-B14F-4D97-AF65-F5344CB8AC3E}">
        <p14:creationId xmlns:p14="http://schemas.microsoft.com/office/powerpoint/2010/main" val="399994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1919-1945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Opkomst van </a:t>
            </a:r>
            <a:r>
              <a:rPr lang="nl-NL" b="1" dirty="0" smtClean="0"/>
              <a:t>nationalistische bewegingen / partijen </a:t>
            </a:r>
            <a:r>
              <a:rPr lang="nl-NL" dirty="0" smtClean="0"/>
              <a:t>in koloniën: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Waarom? 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Sprake van economische uitbuiting van de bevolking in de koloniën.</a:t>
            </a:r>
          </a:p>
          <a:p>
            <a:pPr>
              <a:buFontTx/>
              <a:buChar char="-"/>
            </a:pPr>
            <a:r>
              <a:rPr lang="nl-NL" dirty="0" smtClean="0"/>
              <a:t>Bevolking heeft </a:t>
            </a:r>
            <a:r>
              <a:rPr lang="nl-NL" dirty="0" smtClean="0"/>
              <a:t>geen inspraak in </a:t>
            </a:r>
            <a:r>
              <a:rPr lang="nl-NL" dirty="0" smtClean="0"/>
              <a:t>het bestuur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Onderwijs wakkerde nationaal bewustzijn aan.</a:t>
            </a:r>
          </a:p>
          <a:p>
            <a:pPr>
              <a:buFontTx/>
              <a:buChar char="-"/>
            </a:pPr>
            <a:r>
              <a:rPr lang="nl-NL" dirty="0" smtClean="0"/>
              <a:t>Houding van de VS en de SU t.a.v. koloniën (tegen imperialisme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b="1" u="sng" dirty="0" smtClean="0">
                <a:sym typeface="Wingdings" panose="05000000000000000000" pitchFamily="2" charset="2"/>
              </a:rPr>
              <a:t>zelfbeschikkingsrecht</a:t>
            </a:r>
            <a:r>
              <a:rPr lang="nl-NL" dirty="0" smtClean="0">
                <a:sym typeface="Wingdings" panose="05000000000000000000" pitchFamily="2" charset="2"/>
              </a:rPr>
              <a:t>)</a:t>
            </a: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849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En….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Azië voor Aziaten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Tijdens de Tweede Wereldoorlog veroverde Japan grote delen van de Europese koloniën in Azië.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Dus, de blanken met hun overheersing… blijken geeneens hun </a:t>
            </a:r>
            <a:r>
              <a:rPr lang="nl-NL" i="1" u="sng" dirty="0" smtClean="0"/>
              <a:t>eigen</a:t>
            </a:r>
            <a:r>
              <a:rPr lang="nl-NL" dirty="0" smtClean="0"/>
              <a:t> land te kunnen beschermen.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63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Vormen van verzet: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Oprichting nationalistische bewegingen</a:t>
            </a:r>
          </a:p>
          <a:p>
            <a:pPr lvl="1"/>
            <a:r>
              <a:rPr lang="nl-NL" dirty="0" smtClean="0"/>
              <a:t>Bijv. de </a:t>
            </a:r>
            <a:r>
              <a:rPr lang="nl-NL" dirty="0" err="1" smtClean="0"/>
              <a:t>Vietminh</a:t>
            </a:r>
            <a:r>
              <a:rPr lang="nl-NL" dirty="0" smtClean="0"/>
              <a:t> in Vietnam</a:t>
            </a:r>
          </a:p>
          <a:p>
            <a:r>
              <a:rPr lang="nl-NL" dirty="0" smtClean="0"/>
              <a:t>Oprichting </a:t>
            </a:r>
            <a:r>
              <a:rPr lang="nl-NL" dirty="0" smtClean="0"/>
              <a:t>van politieke partijen die streefden naar onafhankelijkheid</a:t>
            </a:r>
          </a:p>
          <a:p>
            <a:pPr lvl="1"/>
            <a:r>
              <a:rPr lang="nl-NL" dirty="0" smtClean="0"/>
              <a:t>Bijv. de </a:t>
            </a:r>
            <a:r>
              <a:rPr lang="nl-NL" b="1" dirty="0" smtClean="0">
                <a:solidFill>
                  <a:srgbClr val="FF0000"/>
                </a:solidFill>
              </a:rPr>
              <a:t>Congrespartij </a:t>
            </a:r>
            <a:r>
              <a:rPr lang="nl-NL" b="1" dirty="0" smtClean="0">
                <a:solidFill>
                  <a:srgbClr val="FF0000"/>
                </a:solidFill>
              </a:rPr>
              <a:t>(</a:t>
            </a:r>
            <a:r>
              <a:rPr lang="nl-NL" b="1" dirty="0" smtClean="0">
                <a:solidFill>
                  <a:srgbClr val="FF0000"/>
                </a:solidFill>
              </a:rPr>
              <a:t>Indian National </a:t>
            </a:r>
            <a:r>
              <a:rPr lang="nl-NL" b="1" dirty="0" err="1" smtClean="0">
                <a:solidFill>
                  <a:srgbClr val="FF0000"/>
                </a:solidFill>
              </a:rPr>
              <a:t>Congress</a:t>
            </a:r>
            <a:r>
              <a:rPr lang="nl-NL" b="1" dirty="0" smtClean="0">
                <a:solidFill>
                  <a:srgbClr val="FF0000"/>
                </a:solidFill>
              </a:rPr>
              <a:t>) </a:t>
            </a:r>
            <a:r>
              <a:rPr lang="nl-NL" dirty="0" smtClean="0"/>
              <a:t>in India</a:t>
            </a:r>
          </a:p>
          <a:p>
            <a:pPr lvl="2"/>
            <a:r>
              <a:rPr lang="nl-NL" dirty="0" smtClean="0"/>
              <a:t>Gandhi was de spirituele leider van INC: bijv. het geweldloze </a:t>
            </a:r>
            <a:r>
              <a:rPr lang="nl-NL" dirty="0"/>
              <a:t>verzet </a:t>
            </a:r>
            <a:r>
              <a:rPr lang="nl-NL" dirty="0" smtClean="0"/>
              <a:t>(</a:t>
            </a:r>
            <a:r>
              <a:rPr lang="nl-NL" dirty="0">
                <a:hlinkClick r:id="rId2"/>
              </a:rPr>
              <a:t>https://www.youtube.com/watch?v=2LaoamJ3vbs</a:t>
            </a:r>
            <a:r>
              <a:rPr lang="nl-NL" dirty="0"/>
              <a:t>) </a:t>
            </a:r>
            <a:endParaRPr lang="nl-NL" dirty="0" smtClean="0"/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r>
              <a:rPr lang="nl-NL" dirty="0" smtClean="0"/>
              <a:t>DOELEN: in eerste instantie gelijkwaardige behandeling, daarna ook streven naar onafhankelijkheid. </a:t>
            </a:r>
            <a:endParaRPr lang="nl-NL" dirty="0"/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 smtClean="0"/>
              <a:t>Onafhankelijkheid komt pas echt op gang NA 1945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33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 smtClean="0"/>
              <a:t>Na WOII komen er revolutionaire onafhankelijkheidsbewegingen op: 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Altijd: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Nationalistisch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+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Vaak: </a:t>
            </a:r>
          </a:p>
          <a:p>
            <a:pPr>
              <a:buNone/>
            </a:pPr>
            <a:r>
              <a:rPr lang="nl-NL" dirty="0" smtClean="0"/>
              <a:t>Communistisch 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Rechteraccolade 3"/>
          <p:cNvSpPr/>
          <p:nvPr/>
        </p:nvSpPr>
        <p:spPr>
          <a:xfrm>
            <a:off x="3106455" y="1791222"/>
            <a:ext cx="1415441" cy="45344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4784942" y="3845490"/>
            <a:ext cx="388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Waarom? </a:t>
            </a:r>
            <a:endParaRPr lang="nl-NL" dirty="0"/>
          </a:p>
        </p:txBody>
      </p:sp>
      <p:sp>
        <p:nvSpPr>
          <p:cNvPr id="6" name="Rechthoekige toelichting 5"/>
          <p:cNvSpPr/>
          <p:nvPr/>
        </p:nvSpPr>
        <p:spPr>
          <a:xfrm>
            <a:off x="6671733" y="2235200"/>
            <a:ext cx="2912534" cy="1117600"/>
          </a:xfrm>
          <a:prstGeom prst="wedgeRectCallout">
            <a:avLst>
              <a:gd name="adj1" fmla="val -121414"/>
              <a:gd name="adj2" fmla="val 231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Gaat uit van het eigen volk </a:t>
            </a:r>
            <a:r>
              <a:rPr lang="nl-NL" dirty="0" smtClean="0">
                <a:sym typeface="Wingdings" panose="05000000000000000000" pitchFamily="2" charset="2"/>
              </a:rPr>
              <a:t> dus een eigen land</a:t>
            </a:r>
            <a:endParaRPr lang="nl-NL" dirty="0"/>
          </a:p>
        </p:txBody>
      </p:sp>
      <p:sp>
        <p:nvSpPr>
          <p:cNvPr id="7" name="Rechthoekige toelichting 6"/>
          <p:cNvSpPr/>
          <p:nvPr/>
        </p:nvSpPr>
        <p:spPr>
          <a:xfrm>
            <a:off x="6942667" y="4122491"/>
            <a:ext cx="2912534" cy="1979622"/>
          </a:xfrm>
          <a:prstGeom prst="wedgeRectCallout">
            <a:avLst>
              <a:gd name="adj1" fmla="val -121414"/>
              <a:gd name="adj2" fmla="val 231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Gaat uit van gelijkheid (kolonisator = kapitalistisch), mensen in de kolonies hadden niets, en gelijkheid creëren is dan een mooi streven.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/>
              <a:t>Gebruik </a:t>
            </a:r>
            <a:r>
              <a:rPr lang="nl-NL" i="1" dirty="0" smtClean="0"/>
              <a:t>de bron .</a:t>
            </a:r>
            <a:endParaRPr lang="nl-NL" i="1" dirty="0"/>
          </a:p>
          <a:p>
            <a:pPr marL="0" indent="0">
              <a:buNone/>
            </a:pPr>
            <a:r>
              <a:rPr lang="nl-NL" dirty="0"/>
              <a:t>In de twintigste eeuw groeit in India een onafhankelijkheidsbeweging.</a:t>
            </a:r>
          </a:p>
          <a:p>
            <a:pPr marL="0" indent="0">
              <a:buNone/>
            </a:pPr>
            <a:r>
              <a:rPr lang="nl-NL" dirty="0"/>
              <a:t>2p </a:t>
            </a:r>
            <a:r>
              <a:rPr lang="nl-NL" b="1" dirty="0" smtClean="0"/>
              <a:t> </a:t>
            </a:r>
            <a:r>
              <a:rPr lang="nl-NL" dirty="0"/>
              <a:t>Leg uit welk argument voor hun strijd deze beweging aan de prentbriefkaart </a:t>
            </a:r>
            <a:r>
              <a:rPr lang="nl-NL" dirty="0" smtClean="0"/>
              <a:t>kan ontlenen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27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482</Words>
  <Application>Microsoft Office PowerPoint</Application>
  <PresentationFormat>Breedbeeld</PresentationFormat>
  <Paragraphs>75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Kantoorthema</vt:lpstr>
      <vt:lpstr>Tijdvak 9  ‘De tijd van de wereldoorlogen’</vt:lpstr>
      <vt:lpstr>Kenmerkende aspecten</vt:lpstr>
      <vt:lpstr>19e eeuw: Modern Imperialisme</vt:lpstr>
      <vt:lpstr>Dit is het Britse rijk in 1921</vt:lpstr>
      <vt:lpstr>1919-1945</vt:lpstr>
      <vt:lpstr>En….</vt:lpstr>
      <vt:lpstr>Vormen van verzet: </vt:lpstr>
      <vt:lpstr>Na WOII komen er revolutionaire onafhankelijkheidsbewegingen op: </vt:lpstr>
      <vt:lpstr>examenvraag</vt:lpstr>
      <vt:lpstr>bron</vt:lpstr>
      <vt:lpstr>antwoord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Tijdvak 9  ‘De tijd van de wereldoorlogen’</dc:title>
  <dc:creator>Kristel Biemans</dc:creator>
  <cp:lastModifiedBy>Kristel Biemans</cp:lastModifiedBy>
  <cp:revision>23</cp:revision>
  <dcterms:created xsi:type="dcterms:W3CDTF">2014-09-19T07:40:21Z</dcterms:created>
  <dcterms:modified xsi:type="dcterms:W3CDTF">2022-01-13T09:55:31Z</dcterms:modified>
</cp:coreProperties>
</file>